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7" r:id="rId2"/>
    <p:sldId id="279" r:id="rId3"/>
    <p:sldId id="310" r:id="rId4"/>
    <p:sldId id="280" r:id="rId5"/>
    <p:sldId id="260" r:id="rId6"/>
    <p:sldId id="306" r:id="rId7"/>
    <p:sldId id="311" r:id="rId8"/>
    <p:sldId id="313" r:id="rId9"/>
    <p:sldId id="305" r:id="rId10"/>
    <p:sldId id="261" r:id="rId11"/>
    <p:sldId id="268" r:id="rId12"/>
    <p:sldId id="301" r:id="rId13"/>
    <p:sldId id="271" r:id="rId14"/>
    <p:sldId id="307" r:id="rId15"/>
    <p:sldId id="308" r:id="rId16"/>
    <p:sldId id="30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35288720578"/>
                  <c:y val="0.32595425409533818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120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минут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29-45CD-8FF2-A149170653E6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9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15</a:t>
                    </a:r>
                    <a:r>
                      <a:rPr lang="ru-RU" sz="1400" baseline="0" dirty="0" smtClean="0"/>
                      <a:t> мин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029-45CD-8FF2-A149170653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29-45CD-8FF2-A149170653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409088"/>
        <c:axId val="122412448"/>
      </c:barChart>
      <c:catAx>
        <c:axId val="12240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2412448"/>
        <c:crosses val="autoZero"/>
        <c:auto val="1"/>
        <c:lblAlgn val="ctr"/>
        <c:lblOffset val="100"/>
        <c:noMultiLvlLbl val="0"/>
      </c:catAx>
      <c:valAx>
        <c:axId val="12241244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122409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Расходы на бумагу</c:v>
                </c:pt>
                <c:pt idx="1">
                  <c:v>Расходы на заправку картриджа</c:v>
                </c:pt>
                <c:pt idx="2">
                  <c:v>Расходы на канцелярию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700</c:v>
                </c:pt>
                <c:pt idx="1">
                  <c:v>400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1-4A7B-AE87-32D5E7A8ED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Расходы на бумагу</c:v>
                </c:pt>
                <c:pt idx="1">
                  <c:v>Расходы на заправку картриджа</c:v>
                </c:pt>
                <c:pt idx="2">
                  <c:v>Расходы на канцелярию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150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1-4A7B-AE87-32D5E7A8E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959120"/>
        <c:axId val="252964112"/>
      </c:barChart>
      <c:catAx>
        <c:axId val="25295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964112"/>
        <c:crosses val="autoZero"/>
        <c:auto val="1"/>
        <c:lblAlgn val="ctr"/>
        <c:lblOffset val="100"/>
        <c:noMultiLvlLbl val="0"/>
      </c:catAx>
      <c:valAx>
        <c:axId val="25296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295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49121517714961E-2"/>
          <c:y val="0.17499370800961406"/>
          <c:w val="0.9383017569645703"/>
          <c:h val="0.63111765359404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0.20341835288720578"/>
                  <c:y val="0.325954254095338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12500 ежегодно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FF1-4734-B5FE-F618D3F10224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091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500руб.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F1-4734-B5FE-F618D3F10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135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F1-4734-B5FE-F618D3F102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6394064"/>
        <c:axId val="206394624"/>
      </c:barChart>
      <c:catAx>
        <c:axId val="20639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06394624"/>
        <c:crosses val="autoZero"/>
        <c:auto val="1"/>
        <c:lblAlgn val="ctr"/>
        <c:lblOffset val="100"/>
        <c:noMultiLvlLbl val="0"/>
      </c:catAx>
      <c:valAx>
        <c:axId val="2063946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0639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32F916ED-1376-49AB-B21C-2D64F0DD9B76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0.10919</cdr:x>
      <cdr:y>0.06722</cdr:y>
    </cdr:from>
    <cdr:to>
      <cdr:x>0.26503</cdr:x>
      <cdr:y>0.11689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5614" y="273181"/>
          <a:ext cx="950026" cy="201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700р./</a:t>
          </a:r>
          <a:r>
            <a:rPr lang="ru-RU" dirty="0" smtClean="0"/>
            <a:t>м</a:t>
          </a:r>
          <a:r>
            <a:rPr lang="ru-RU" sz="1100" dirty="0" smtClean="0"/>
            <a:t>ес.</a:t>
          </a:r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32F916ED-1376-49AB-B21C-2D64F0DD9B76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21296-D540-4457-9E53-C2D2EFE7CEE8}" type="datetimeFigureOut">
              <a:rPr lang="ru-RU" smtClean="0"/>
              <a:pPr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0B07-E4DE-4986-AE7C-76D5EFAFB6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F0B07-E4DE-4986-AE7C-76D5EFAFB60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:p14="http://schemas.microsoft.com/office/powerpoint/2010/main" val="59633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24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8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C052C25-5770-4EDA-8877-D3C33E36F0BA}"/>
              </a:ext>
            </a:extLst>
          </p:cNvPr>
          <p:cNvSpPr txBox="1">
            <a:spLocks/>
          </p:cNvSpPr>
          <p:nvPr/>
        </p:nvSpPr>
        <p:spPr>
          <a:xfrm>
            <a:off x="446049" y="1019582"/>
            <a:ext cx="8097876" cy="3527703"/>
          </a:xfrm>
          <a:prstGeom prst="rect">
            <a:avLst/>
          </a:prstGeom>
          <a:noFill/>
        </p:spPr>
        <p:txBody>
          <a:bodyPr wrap="square" rtlCol="0"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«Основная общеобразовательная школа №28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«ООШ №28»)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Новокузнецк</a:t>
            </a:r>
          </a:p>
          <a:p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 – проект по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теме: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системы обмена рабочей информации между участниками образовательного процесса»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88579" y="74447"/>
            <a:ext cx="7010061" cy="954107"/>
          </a:xfrm>
        </p:spPr>
        <p:txBody>
          <a:bodyPr/>
          <a:lstStyle/>
          <a:p>
            <a:r>
              <a:rPr lang="ru-RU" sz="2800" dirty="0" smtClean="0"/>
              <a:t>План мероприятий по</a:t>
            </a:r>
            <a:br>
              <a:rPr lang="ru-RU" sz="2800" dirty="0" smtClean="0"/>
            </a:br>
            <a:r>
              <a:rPr lang="ru-RU" sz="2800" dirty="0" smtClean="0"/>
              <a:t> устранению </a:t>
            </a:r>
            <a:r>
              <a:rPr lang="ru-RU" sz="2800" dirty="0" smtClean="0"/>
              <a:t>проблем «Дорожная карта»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207175"/>
              </p:ext>
            </p:extLst>
          </p:nvPr>
        </p:nvGraphicFramePr>
        <p:xfrm>
          <a:off x="0" y="1313561"/>
          <a:ext cx="9144000" cy="540195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31919">
                  <a:extLst>
                    <a:ext uri="{9D8B030D-6E8A-4147-A177-3AD203B41FA5}">
                      <a16:colId xmlns:a16="http://schemas.microsoft.com/office/drawing/2014/main" val="219969361"/>
                    </a:ext>
                  </a:extLst>
                </a:gridCol>
                <a:gridCol w="2674323">
                  <a:extLst>
                    <a:ext uri="{9D8B030D-6E8A-4147-A177-3AD203B41FA5}">
                      <a16:colId xmlns:a16="http://schemas.microsoft.com/office/drawing/2014/main" val="3024840888"/>
                    </a:ext>
                  </a:extLst>
                </a:gridCol>
                <a:gridCol w="1220781">
                  <a:extLst>
                    <a:ext uri="{9D8B030D-6E8A-4147-A177-3AD203B41FA5}">
                      <a16:colId xmlns:a16="http://schemas.microsoft.com/office/drawing/2014/main" val="4281843913"/>
                    </a:ext>
                  </a:extLst>
                </a:gridCol>
                <a:gridCol w="3716977">
                  <a:extLst>
                    <a:ext uri="{9D8B030D-6E8A-4147-A177-3AD203B41FA5}">
                      <a16:colId xmlns:a16="http://schemas.microsoft.com/office/drawing/2014/main" val="3176384794"/>
                    </a:ext>
                  </a:extLst>
                </a:gridCol>
              </a:tblGrid>
              <a:tr h="2916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Основные проблемы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Мероприятия</a:t>
                      </a:r>
                      <a:endParaRPr lang="ru-RU" sz="13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Дата проведения</a:t>
                      </a:r>
                      <a:endParaRPr lang="ru-RU" sz="13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</a:rPr>
                        <a:t>Решение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384348"/>
                  </a:ext>
                </a:extLst>
              </a:tr>
              <a:tr h="766639">
                <a:tc>
                  <a:txBody>
                    <a:bodyPr/>
                    <a:lstStyle/>
                    <a:p>
                      <a:pPr marL="0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Большие временные затраты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документов общего доступа с помощью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сервиса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OneDrive, Google –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документов, Яндекс -форм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/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13.01.2022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 электронная база документов для общего пользования, редактирования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305568"/>
                  </a:ext>
                </a:extLst>
              </a:tr>
              <a:tr h="748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цифровая компетентность учителей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Корпоративное обучение по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работе с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Google 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документами, Яндекс -формами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03.03.2022</a:t>
                      </a:r>
                      <a:endParaRPr lang="ru-RU" sz="13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Быстрый сбор, обработка и анализ опросов и анкетирования детей, их родителей (законных представителей)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132184"/>
                  </a:ext>
                </a:extLst>
              </a:tr>
              <a:tr h="397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нарушений и ошибок в отчетах.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по работе ЭШ 2.0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04.04.2022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Новые возможности ЭШ 2.0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38826"/>
                  </a:ext>
                </a:extLst>
              </a:tr>
              <a:tr h="443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Двойная нагрузка на учителя.</a:t>
                      </a:r>
                    </a:p>
                    <a:p>
                      <a:pPr marL="0" algn="l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Рациональное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ланирование рабочего времени.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Методика развития самоорганизации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913414"/>
                  </a:ext>
                </a:extLst>
              </a:tr>
              <a:tr h="6333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затраты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Введение отчетности в электронном сервисе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OneDrive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11.04.2022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компетентности педагогов.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328456"/>
                  </a:ext>
                </a:extLst>
              </a:tr>
              <a:tr h="633360">
                <a:tc vMerge="1">
                  <a:txBody>
                    <a:bodyPr/>
                    <a:lstStyle/>
                    <a:p>
                      <a:pPr marL="0" algn="l"/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работе с сервисом 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OneDrive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18.04.2022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Оперативное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движение информации путем размещения и редактирования документов общего пользования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437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61108" y="3243967"/>
            <a:ext cx="4246355" cy="89255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материала на совещании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blob:https://web.whatsapp.com/1752a128-6385-4cf1-ba40-db854ee0924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81957" y="1746"/>
            <a:ext cx="4504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проекта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07146" y="6320906"/>
            <a:ext cx="3853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консультация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32" y="1072583"/>
            <a:ext cx="2968831" cy="2014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768" y="4014010"/>
            <a:ext cx="2736695" cy="205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983" y="260648"/>
            <a:ext cx="4847801" cy="58477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83969"/>
              </p:ext>
            </p:extLst>
          </p:nvPr>
        </p:nvGraphicFramePr>
        <p:xfrm>
          <a:off x="194038" y="1073039"/>
          <a:ext cx="886227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287">
                  <a:extLst>
                    <a:ext uri="{9D8B030D-6E8A-4147-A177-3AD203B41FA5}">
                      <a16:colId xmlns:a16="http://schemas.microsoft.com/office/drawing/2014/main" val="2264723616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1910121311"/>
                    </a:ext>
                  </a:extLst>
                </a:gridCol>
                <a:gridCol w="1151906">
                  <a:extLst>
                    <a:ext uri="{9D8B030D-6E8A-4147-A177-3AD203B41FA5}">
                      <a16:colId xmlns:a16="http://schemas.microsoft.com/office/drawing/2014/main" val="2801677309"/>
                    </a:ext>
                  </a:extLst>
                </a:gridCol>
                <a:gridCol w="4068681">
                  <a:extLst>
                    <a:ext uri="{9D8B030D-6E8A-4147-A177-3AD203B41FA5}">
                      <a16:colId xmlns:a16="http://schemas.microsoft.com/office/drawing/2014/main" val="612379726"/>
                    </a:ext>
                  </a:extLst>
                </a:gridCol>
              </a:tblGrid>
              <a:tr h="493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показатель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результат, эффект</a:t>
                      </a:r>
                      <a:endParaRPr lang="ru-RU" sz="1400" dirty="0">
                        <a:solidFill>
                          <a:schemeClr val="accent5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51531"/>
                  </a:ext>
                </a:extLst>
              </a:tr>
              <a:tr h="725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Сокращение времени  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отчетов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технических способов информирования сотрудников. Высвобождение  времени на творчество педагогов.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Профилактика синдрома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профвыгорания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Сохранение человеческих ресурсов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сроков сдачи отчетов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071587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Уменьшение финансовых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затрат: высокий расход бумаги, картридж для принтера, канцелярии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ежегодно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материально-технических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78938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Увеличение плановых показателей работы АУП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6675" marR="666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6675" marR="666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   качества управленческой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80104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 плана участия педагогов в мероприятиях, конкурсах, образовательных событиях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66675" marR="666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6675" marR="666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Профессиональный и личностный рост педагогов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957613"/>
                  </a:ext>
                </a:extLst>
              </a:tr>
              <a:tr h="513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участия  родителей в осуществлении обратной связи  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6675" marR="666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6675" marR="666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Вовлеченность родителей в УВП. Удовлетворенность родителей возможностью коммуникации. Установление «обратной связи» посредствам интернет ресурсов. Положительный имидж школы в родительском сообществе.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24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6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563" y="251937"/>
            <a:ext cx="4984057" cy="58477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5618606"/>
              </p:ext>
            </p:extLst>
          </p:nvPr>
        </p:nvGraphicFramePr>
        <p:xfrm>
          <a:off x="467941" y="2599001"/>
          <a:ext cx="8161299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53436" y="1227551"/>
            <a:ext cx="538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Сокращение времени по работе с документами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3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32191" y="414775"/>
            <a:ext cx="4631974" cy="58477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540" y="1168175"/>
            <a:ext cx="6611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>
                <a:solidFill>
                  <a:srgbClr val="000000"/>
                </a:solidFill>
              </a:rPr>
              <a:t>Ежемесячные расходы на формирование отчетов было/стало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68615411"/>
              </p:ext>
            </p:extLst>
          </p:nvPr>
        </p:nvGraphicFramePr>
        <p:xfrm>
          <a:off x="1139435" y="198313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2339439" y="4183083"/>
            <a:ext cx="950026" cy="2018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300</a:t>
            </a:r>
            <a:r>
              <a:rPr lang="ru-RU" sz="1100" dirty="0" smtClean="0"/>
              <a:t>р</a:t>
            </a:r>
            <a:r>
              <a:rPr lang="ru-RU" sz="1100" dirty="0" smtClean="0"/>
              <a:t>./</a:t>
            </a:r>
            <a:r>
              <a:rPr lang="ru-RU" dirty="0" smtClean="0"/>
              <a:t>м</a:t>
            </a:r>
            <a:r>
              <a:rPr lang="ru-RU" sz="1100" dirty="0" smtClean="0"/>
              <a:t>ес.</a:t>
            </a:r>
            <a:endParaRPr lang="ru-RU" sz="1100" dirty="0"/>
          </a:p>
        </p:txBody>
      </p:sp>
      <p:sp>
        <p:nvSpPr>
          <p:cNvPr id="12" name="TextBox 1"/>
          <p:cNvSpPr txBox="1"/>
          <p:nvPr/>
        </p:nvSpPr>
        <p:spPr>
          <a:xfrm>
            <a:off x="3712422" y="3399312"/>
            <a:ext cx="950026" cy="2018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4</a:t>
            </a:r>
            <a:r>
              <a:rPr lang="ru-RU" sz="1100" dirty="0" smtClean="0"/>
              <a:t>00р</a:t>
            </a:r>
            <a:r>
              <a:rPr lang="ru-RU" sz="1100" dirty="0" smtClean="0"/>
              <a:t>./</a:t>
            </a:r>
            <a:r>
              <a:rPr lang="ru-RU" dirty="0" smtClean="0"/>
              <a:t>м</a:t>
            </a:r>
            <a:r>
              <a:rPr lang="ru-RU" sz="1100" dirty="0" smtClean="0"/>
              <a:t>ес.</a:t>
            </a:r>
            <a:endParaRPr lang="ru-RU" sz="1100" dirty="0"/>
          </a:p>
        </p:txBody>
      </p:sp>
      <p:sp>
        <p:nvSpPr>
          <p:cNvPr id="13" name="TextBox 1"/>
          <p:cNvSpPr txBox="1"/>
          <p:nvPr/>
        </p:nvSpPr>
        <p:spPr>
          <a:xfrm>
            <a:off x="4187435" y="4435432"/>
            <a:ext cx="950026" cy="2018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15</a:t>
            </a:r>
            <a:r>
              <a:rPr lang="ru-RU" sz="1100" dirty="0" smtClean="0"/>
              <a:t>0р</a:t>
            </a:r>
            <a:r>
              <a:rPr lang="ru-RU" sz="1100" dirty="0" smtClean="0"/>
              <a:t>./</a:t>
            </a:r>
            <a:r>
              <a:rPr lang="ru-RU" dirty="0" smtClean="0"/>
              <a:t>м</a:t>
            </a:r>
            <a:r>
              <a:rPr lang="ru-RU" sz="1100" dirty="0" smtClean="0"/>
              <a:t>ес.</a:t>
            </a:r>
            <a:endParaRPr lang="ru-RU" sz="1100" dirty="0"/>
          </a:p>
        </p:txBody>
      </p:sp>
      <p:sp>
        <p:nvSpPr>
          <p:cNvPr id="14" name="TextBox 1"/>
          <p:cNvSpPr txBox="1"/>
          <p:nvPr/>
        </p:nvSpPr>
        <p:spPr>
          <a:xfrm>
            <a:off x="6020790" y="4435432"/>
            <a:ext cx="950026" cy="2018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15</a:t>
            </a:r>
            <a:r>
              <a:rPr lang="ru-RU" sz="1100" dirty="0" smtClean="0"/>
              <a:t>0р</a:t>
            </a:r>
            <a:r>
              <a:rPr lang="ru-RU" sz="1100" dirty="0" smtClean="0"/>
              <a:t>./</a:t>
            </a:r>
            <a:r>
              <a:rPr lang="ru-RU" dirty="0" smtClean="0"/>
              <a:t>м</a:t>
            </a:r>
            <a:r>
              <a:rPr lang="ru-RU" sz="1100" dirty="0" smtClean="0"/>
              <a:t>ес.</a:t>
            </a:r>
            <a:endParaRPr lang="ru-RU" sz="1100" dirty="0"/>
          </a:p>
        </p:txBody>
      </p:sp>
      <p:sp>
        <p:nvSpPr>
          <p:cNvPr id="15" name="TextBox 1"/>
          <p:cNvSpPr txBox="1"/>
          <p:nvPr/>
        </p:nvSpPr>
        <p:spPr>
          <a:xfrm>
            <a:off x="5545777" y="3813251"/>
            <a:ext cx="950026" cy="2018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30</a:t>
            </a:r>
            <a:r>
              <a:rPr lang="ru-RU" sz="1100" dirty="0" smtClean="0"/>
              <a:t>0р</a:t>
            </a:r>
            <a:r>
              <a:rPr lang="ru-RU" sz="1100" dirty="0" smtClean="0"/>
              <a:t>./</a:t>
            </a:r>
            <a:r>
              <a:rPr lang="ru-RU" dirty="0" smtClean="0"/>
              <a:t>м</a:t>
            </a:r>
            <a:r>
              <a:rPr lang="ru-RU" sz="1100" dirty="0" smtClean="0"/>
              <a:t>ес.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62951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43412" y="439827"/>
            <a:ext cx="4984057" cy="58477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4581" y="1427967"/>
            <a:ext cx="538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финансовых затрат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98819169"/>
              </p:ext>
            </p:extLst>
          </p:nvPr>
        </p:nvGraphicFramePr>
        <p:xfrm>
          <a:off x="467941" y="2599001"/>
          <a:ext cx="8161299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1272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8618" y="1431048"/>
            <a:ext cx="844890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СПАСИБО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04982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1982" y="188640"/>
            <a:ext cx="3396635" cy="58477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1982" y="1299774"/>
            <a:ext cx="410445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Хайбуллина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Линара</a:t>
            </a: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charset="0"/>
              </a:rPr>
              <a:t>Василовна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заместитель директора по ВР – руководитель проекта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45825" y="3118263"/>
            <a:ext cx="287293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charset="0"/>
              </a:rPr>
              <a:t>Быкова Алина Алексеевна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заместитель директора по УВР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93278" y="3165444"/>
            <a:ext cx="352089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Благодатская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Анастасия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Викторова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заместитель директора по УВР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15277" y="5437128"/>
            <a:ext cx="311615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Пономарева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Юлия Витальевна, заместитель директора по БЖ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Calibri"/>
              <a:cs typeface="Times New Roman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19" y="1299774"/>
            <a:ext cx="882679" cy="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6" y="3118262"/>
            <a:ext cx="882679" cy="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25" y="3118263"/>
            <a:ext cx="882679" cy="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82" y="5425521"/>
            <a:ext cx="882679" cy="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150"/>
            <a:ext cx="9144000" cy="6648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272" y="113135"/>
            <a:ext cx="6982691" cy="108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Паспорт проекта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«Оптимизация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системы обмена рабочей информации между участниками образовательного процесса»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МБОУ “ООШ №28”»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0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365" y="5222341"/>
            <a:ext cx="445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трудности на каждом из шагов: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Большие временные затраты </a:t>
            </a:r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Финансовые </a:t>
            </a:r>
            <a:r>
              <a:rPr lang="ru-RU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Несвоевременная сдача отчетности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Сбои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интернет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6" y="0"/>
            <a:ext cx="7328027" cy="10364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93405" y="1559126"/>
            <a:ext cx="226775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информирует учителей о необходимости предоставить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3206" y="3543092"/>
            <a:ext cx="12692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сдает отчет Директору (5 мин)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1794" y="1208915"/>
            <a:ext cx="1676501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готовит документацию, распечатывает отчет, передает его заместителю директора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(60 мин)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0518" y="3538123"/>
            <a:ext cx="213370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распечатывает, сшивает отчет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мин.)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2843" y="1585520"/>
            <a:ext cx="167650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проверяет отчет, сводит в единый (30 мин)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1764756" y="2215802"/>
            <a:ext cx="6286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957" y="2297298"/>
            <a:ext cx="530398" cy="5852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949" y="2788275"/>
            <a:ext cx="530398" cy="58526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955" y="3614575"/>
            <a:ext cx="530398" cy="58526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804" y="1566162"/>
            <a:ext cx="536494" cy="5913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437" y="1053369"/>
            <a:ext cx="530398" cy="585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674" y="1415583"/>
            <a:ext cx="1398082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запрашивает отчет у заместителя директора по ВР, УВР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мин)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>
            <a:stCxn id="9" idx="3"/>
          </p:cNvCxnSpPr>
          <p:nvPr/>
        </p:nvCxnSpPr>
        <p:spPr bwMode="auto">
          <a:xfrm flipV="1">
            <a:off x="4661159" y="2215802"/>
            <a:ext cx="500473" cy="5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Прямая со стрелкой 27"/>
          <p:cNvCxnSpPr>
            <a:stCxn id="11" idx="3"/>
          </p:cNvCxnSpPr>
          <p:nvPr/>
        </p:nvCxnSpPr>
        <p:spPr bwMode="auto">
          <a:xfrm flipV="1">
            <a:off x="6848295" y="2113005"/>
            <a:ext cx="454548" cy="3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Прямая со стрелкой 41"/>
          <p:cNvCxnSpPr>
            <a:stCxn id="12" idx="3"/>
          </p:cNvCxnSpPr>
          <p:nvPr/>
        </p:nvCxnSpPr>
        <p:spPr bwMode="auto">
          <a:xfrm>
            <a:off x="4104219" y="4199843"/>
            <a:ext cx="578987" cy="1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753393" y="6221577"/>
            <a:ext cx="415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Общее время протекания процесса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120 мин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 descr="слоистый, пирамида, три, levels - csp165158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315" y="193124"/>
            <a:ext cx="4170025" cy="859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17" y="745634"/>
            <a:ext cx="3563282" cy="5415437"/>
          </a:xfrm>
          <a:prstGeom prst="rect">
            <a:avLst/>
          </a:prstGeom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 rot="20641374">
            <a:off x="1752329" y="1248597"/>
            <a:ext cx="442184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</a:t>
            </a:r>
            <a:r>
              <a:rPr kumimoji="0" lang="ru-RU" altLang="ru-RU" sz="2400" b="1" i="1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образования и науки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400" b="1" i="1" baseline="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(не выявлены)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 rot="20514545">
            <a:off x="1770672" y="4412505"/>
            <a:ext cx="273034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«ООШ №28»</a:t>
            </a:r>
            <a:endParaRPr kumimoji="0" lang="ru-RU" alt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 rot="20612640">
            <a:off x="1397126" y="2436102"/>
            <a:ext cx="513225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 образования (не выявлены)</a:t>
            </a:r>
            <a:endParaRPr kumimoji="0" lang="ru-RU" alt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1178" y="3565960"/>
            <a:ext cx="4622608" cy="285308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Большие временные затраты.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Недостаточная цифровая компетентность педагогов.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Финансовые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затраты.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Двойная нагрузка на учителя.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 нарушений и ошибок в отчетах.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26388" y="87897"/>
            <a:ext cx="6666761" cy="1077218"/>
          </a:xfrm>
        </p:spPr>
        <p:txBody>
          <a:bodyPr/>
          <a:lstStyle/>
          <a:p>
            <a:r>
              <a:rPr lang="ru-RU" dirty="0" smtClean="0"/>
              <a:t>Анализ выявленных проблем </a:t>
            </a:r>
            <a:br>
              <a:rPr lang="ru-RU" dirty="0" smtClean="0"/>
            </a:br>
            <a:r>
              <a:rPr lang="ru-RU" dirty="0" smtClean="0"/>
              <a:t>по итогам картирования процесса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63430" y="1274808"/>
            <a:ext cx="7803475" cy="46166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Метод 5 «Почему?»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664681"/>
              </p:ext>
            </p:extLst>
          </p:nvPr>
        </p:nvGraphicFramePr>
        <p:xfrm>
          <a:off x="352095" y="1777590"/>
          <a:ext cx="8426144" cy="4982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517">
                  <a:extLst>
                    <a:ext uri="{9D8B030D-6E8A-4147-A177-3AD203B41FA5}">
                      <a16:colId xmlns:a16="http://schemas.microsoft.com/office/drawing/2014/main" val="2755507975"/>
                    </a:ext>
                  </a:extLst>
                </a:gridCol>
                <a:gridCol w="4645627">
                  <a:extLst>
                    <a:ext uri="{9D8B030D-6E8A-4147-A177-3AD203B41FA5}">
                      <a16:colId xmlns:a16="http://schemas.microsoft.com/office/drawing/2014/main" val="1525848084"/>
                    </a:ext>
                  </a:extLst>
                </a:gridCol>
              </a:tblGrid>
              <a:tr h="3563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999197"/>
                  </a:ext>
                </a:extLst>
              </a:tr>
              <a:tr h="8673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временные затраты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мессенджеров, электронной почты, форм опроса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685165"/>
                  </a:ext>
                </a:extLst>
              </a:tr>
              <a:tr h="7125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цифровая компетентность педагогов.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электронного планера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596074"/>
                  </a:ext>
                </a:extLst>
              </a:tr>
              <a:tr h="3563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затраты.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электронного документооборота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673422"/>
                  </a:ext>
                </a:extLst>
              </a:tr>
              <a:tr h="35636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Двойная нагрузка на учителя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единой базы документов общего доступа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683995"/>
                  </a:ext>
                </a:extLst>
              </a:tr>
              <a:tr h="70183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 нарушений и ошибок в отчетах.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заполнения АИС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610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60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239" y="284860"/>
            <a:ext cx="5916363" cy="1077218"/>
          </a:xfrm>
        </p:spPr>
        <p:txBody>
          <a:bodyPr/>
          <a:lstStyle/>
          <a:p>
            <a:r>
              <a:rPr lang="ru-RU" dirty="0" smtClean="0"/>
              <a:t>Анализ выявленных проблем </a:t>
            </a:r>
            <a:br>
              <a:rPr lang="ru-RU" dirty="0" smtClean="0"/>
            </a:br>
            <a:r>
              <a:rPr lang="ru-RU" dirty="0" smtClean="0"/>
              <a:t>«Дерево проблем»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803904" y="1682496"/>
            <a:ext cx="1810512" cy="8778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Высокие временные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затраты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11322" y="3003744"/>
            <a:ext cx="3336966" cy="7132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Недостаточные цифровые компетенции учителей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614416" y="3005905"/>
            <a:ext cx="2743200" cy="7585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Отсутствие единой базы готовых шаблонов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66938" y="4206240"/>
            <a:ext cx="1233846" cy="20848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Риск предоставления недостоверной информации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31136" y="4160401"/>
            <a:ext cx="1152144" cy="21123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Двойная нагрузка на сотрудников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03904" y="4160401"/>
            <a:ext cx="1338112" cy="10409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Отчеты на бумажных носителях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973288" y="4504787"/>
            <a:ext cx="2170334" cy="11359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Несвоевременное предоставление информации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Прямая со стрелкой 11"/>
          <p:cNvCxnSpPr>
            <a:stCxn id="4" idx="1"/>
            <a:endCxn id="5" idx="0"/>
          </p:cNvCxnSpPr>
          <p:nvPr/>
        </p:nvCxnSpPr>
        <p:spPr bwMode="auto">
          <a:xfrm flipH="1">
            <a:off x="2479805" y="2121408"/>
            <a:ext cx="1324099" cy="8823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Прямая со стрелкой 13"/>
          <p:cNvCxnSpPr>
            <a:stCxn id="4" idx="3"/>
          </p:cNvCxnSpPr>
          <p:nvPr/>
        </p:nvCxnSpPr>
        <p:spPr bwMode="auto">
          <a:xfrm>
            <a:off x="5614416" y="2121408"/>
            <a:ext cx="1498903" cy="8407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Прямая со стрелкой 15"/>
          <p:cNvCxnSpPr>
            <a:endCxn id="7" idx="0"/>
          </p:cNvCxnSpPr>
          <p:nvPr/>
        </p:nvCxnSpPr>
        <p:spPr bwMode="auto">
          <a:xfrm flipH="1">
            <a:off x="1083861" y="3716977"/>
            <a:ext cx="200378" cy="4892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Прямая со стрелкой 17"/>
          <p:cNvCxnSpPr>
            <a:endCxn id="8" idx="0"/>
          </p:cNvCxnSpPr>
          <p:nvPr/>
        </p:nvCxnSpPr>
        <p:spPr bwMode="auto">
          <a:xfrm>
            <a:off x="2778826" y="3716977"/>
            <a:ext cx="28382" cy="443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Прямая со стрелкой 19"/>
          <p:cNvCxnSpPr>
            <a:endCxn id="9" idx="0"/>
          </p:cNvCxnSpPr>
          <p:nvPr/>
        </p:nvCxnSpPr>
        <p:spPr bwMode="auto">
          <a:xfrm>
            <a:off x="3803904" y="3716977"/>
            <a:ext cx="669056" cy="443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>
            <a:off x="7113319" y="3764479"/>
            <a:ext cx="0" cy="740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6457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66" y="0"/>
            <a:ext cx="7328027" cy="10364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93405" y="1559126"/>
            <a:ext cx="226775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Заместитель директора информирует учителей о необходимости предоставить отчет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(15 мин.)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3206" y="3543092"/>
            <a:ext cx="126922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Заместитель директора сдает отчет Директору (5 мин)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1794" y="1208915"/>
            <a:ext cx="1676501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готовит документацию, распечатывает отчет, передает его заместителю директора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(60 мин)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0518" y="3538123"/>
            <a:ext cx="213370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директора распечатывает, сшивает отчет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(10 мин.)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2843" y="1585520"/>
            <a:ext cx="1676501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Заместитель директора проверяет отчет, сводит в единый (30 мин)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1764756" y="2215802"/>
            <a:ext cx="6286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22" y="1686266"/>
            <a:ext cx="536494" cy="591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674" y="1415583"/>
            <a:ext cx="1398082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 запрашивает отчет у заместителя директора по ВР, УВР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(5 мин)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>
            <a:stCxn id="9" idx="3"/>
          </p:cNvCxnSpPr>
          <p:nvPr/>
        </p:nvCxnSpPr>
        <p:spPr bwMode="auto">
          <a:xfrm flipV="1">
            <a:off x="4661159" y="2215802"/>
            <a:ext cx="500473" cy="50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Прямая со стрелкой 27"/>
          <p:cNvCxnSpPr>
            <a:stCxn id="11" idx="3"/>
          </p:cNvCxnSpPr>
          <p:nvPr/>
        </p:nvCxnSpPr>
        <p:spPr bwMode="auto">
          <a:xfrm flipV="1">
            <a:off x="6848295" y="2113005"/>
            <a:ext cx="454548" cy="38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Прямая со стрелкой 41"/>
          <p:cNvCxnSpPr>
            <a:stCxn id="12" idx="3"/>
          </p:cNvCxnSpPr>
          <p:nvPr/>
        </p:nvCxnSpPr>
        <p:spPr bwMode="auto">
          <a:xfrm>
            <a:off x="4104219" y="4199843"/>
            <a:ext cx="578987" cy="1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753393" y="6221577"/>
            <a:ext cx="415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Общее время протекания процесса – 20 мин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832" y="5559857"/>
            <a:ext cx="332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трудности на каждом из шагов: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Сбои  </a:t>
            </a:r>
            <a:r>
              <a:rPr lang="ru-RU" sz="16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Интернет.</a:t>
            </a:r>
            <a:endParaRPr lang="ru-RU" sz="16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2393405" y="1559126"/>
            <a:ext cx="2267754" cy="13234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 flipV="1">
            <a:off x="2403567" y="1585520"/>
            <a:ext cx="2267754" cy="12873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5171794" y="1208915"/>
            <a:ext cx="1660982" cy="18064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flipV="1">
            <a:off x="5161632" y="1208915"/>
            <a:ext cx="1671144" cy="18071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7318362" y="1585520"/>
            <a:ext cx="1660982" cy="12970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 flipH="1">
            <a:off x="7318362" y="1585520"/>
            <a:ext cx="1660982" cy="132343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667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02" y="1035001"/>
            <a:ext cx="7791363" cy="8596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3002" y="2532168"/>
            <a:ext cx="226775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Директор просит заместителя директора по УВР предоставить отчет.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 мин)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6109" y="2655277"/>
            <a:ext cx="226016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предоставляет готовый отчет директору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 мин)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1703" y="6020604"/>
            <a:ext cx="3503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02802" y="2532167"/>
            <a:ext cx="165381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выгружает отчет из АИС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мин)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7" idx="3"/>
            <a:endCxn id="2" idx="1"/>
          </p:cNvCxnSpPr>
          <p:nvPr/>
        </p:nvCxnSpPr>
        <p:spPr bwMode="auto">
          <a:xfrm flipV="1">
            <a:off x="2920756" y="3193887"/>
            <a:ext cx="88204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Прямая со стрелкой 16"/>
          <p:cNvCxnSpPr>
            <a:stCxn id="2" idx="3"/>
            <a:endCxn id="9" idx="1"/>
          </p:cNvCxnSpPr>
          <p:nvPr/>
        </p:nvCxnSpPr>
        <p:spPr bwMode="auto">
          <a:xfrm flipV="1">
            <a:off x="5456616" y="3193886"/>
            <a:ext cx="79949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931068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806</Words>
  <Application>Microsoft Office PowerPoint</Application>
  <PresentationFormat>Экран (4:3)</PresentationFormat>
  <Paragraphs>158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Futura PT Book</vt:lpstr>
      <vt:lpstr>Futura PT Medium</vt:lpstr>
      <vt:lpstr>Times New Roman</vt:lpstr>
      <vt:lpstr>Оформление по умолчанию</vt:lpstr>
      <vt:lpstr>Презентация PowerPoint</vt:lpstr>
      <vt:lpstr>Команда проекта</vt:lpstr>
      <vt:lpstr>Презентация PowerPoint</vt:lpstr>
      <vt:lpstr>Презентация PowerPoint</vt:lpstr>
      <vt:lpstr>Презентация PowerPoint</vt:lpstr>
      <vt:lpstr>Анализ выявленных проблем  по итогам картирования процесса</vt:lpstr>
      <vt:lpstr>Анализ выявленных проблем  «Дерево проблем»</vt:lpstr>
      <vt:lpstr>Презентация PowerPoint</vt:lpstr>
      <vt:lpstr>Презентация PowerPoint</vt:lpstr>
      <vt:lpstr>План мероприятий по  устранению проблем «Дорожная карта»</vt:lpstr>
      <vt:lpstr>Изучение материала на совещании </vt:lpstr>
      <vt:lpstr>Достигнутые результаты</vt:lpstr>
      <vt:lpstr>Достигнутые результаты:</vt:lpstr>
      <vt:lpstr>Экономический эффект</vt:lpstr>
      <vt:lpstr>Достигнутые результаты: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Школа</cp:lastModifiedBy>
  <cp:revision>141</cp:revision>
  <cp:lastPrinted>2022-05-15T15:42:45Z</cp:lastPrinted>
  <dcterms:created xsi:type="dcterms:W3CDTF">2021-04-01T04:27:01Z</dcterms:created>
  <dcterms:modified xsi:type="dcterms:W3CDTF">2022-06-20T04:58:41Z</dcterms:modified>
</cp:coreProperties>
</file>